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5"/>
  </p:notesMasterIdLst>
  <p:sldIdLst>
    <p:sldId id="260" r:id="rId6"/>
    <p:sldId id="663" r:id="rId7"/>
    <p:sldId id="665" r:id="rId8"/>
    <p:sldId id="664" r:id="rId9"/>
    <p:sldId id="276" r:id="rId10"/>
    <p:sldId id="274" r:id="rId11"/>
    <p:sldId id="656" r:id="rId12"/>
    <p:sldId id="263" r:id="rId13"/>
    <p:sldId id="264" r:id="rId14"/>
    <p:sldId id="281" r:id="rId15"/>
    <p:sldId id="265" r:id="rId16"/>
    <p:sldId id="266" r:id="rId17"/>
    <p:sldId id="268" r:id="rId18"/>
    <p:sldId id="267" r:id="rId19"/>
    <p:sldId id="666" r:id="rId20"/>
    <p:sldId id="657" r:id="rId21"/>
    <p:sldId id="658" r:id="rId22"/>
    <p:sldId id="659" r:id="rId23"/>
    <p:sldId id="660" r:id="rId2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356" autoAdjust="0"/>
  </p:normalViewPr>
  <p:slideViewPr>
    <p:cSldViewPr>
      <p:cViewPr varScale="1">
        <p:scale>
          <a:sx n="55" d="100"/>
          <a:sy n="55" d="100"/>
        </p:scale>
        <p:origin x="3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57C58-2385-404A-9700-12F07A85D924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9D5F3-4E5E-44BC-8D75-79D45E205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38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46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変更なし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776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手引き</a:t>
            </a:r>
            <a:r>
              <a:rPr kumimoji="1" lang="ja-JP" altLang="en-US" dirty="0" err="1"/>
              <a:t>ｐ</a:t>
            </a:r>
            <a:r>
              <a:rPr kumimoji="1" lang="en-US" altLang="ja-JP" dirty="0"/>
              <a:t>34.36.37.39</a:t>
            </a:r>
            <a:r>
              <a:rPr kumimoji="1" lang="ja-JP" altLang="en-US" dirty="0"/>
              <a:t>参照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8409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手引き</a:t>
            </a:r>
            <a:r>
              <a:rPr kumimoji="1" lang="ja-JP" altLang="en-US" dirty="0" err="1"/>
              <a:t>ｐ</a:t>
            </a:r>
            <a:r>
              <a:rPr kumimoji="1" lang="en-US" altLang="ja-JP" dirty="0"/>
              <a:t>34.36.37.39</a:t>
            </a:r>
            <a:r>
              <a:rPr kumimoji="1" lang="ja-JP" altLang="en-US" dirty="0"/>
              <a:t>参照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077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手引き</a:t>
            </a:r>
            <a:r>
              <a:rPr kumimoji="1" lang="ja-JP" altLang="en-US" dirty="0" err="1"/>
              <a:t>ｐ</a:t>
            </a:r>
            <a:r>
              <a:rPr kumimoji="1" lang="en-US" altLang="ja-JP" dirty="0"/>
              <a:t>34.36.37.39</a:t>
            </a:r>
            <a:r>
              <a:rPr kumimoji="1" lang="ja-JP" altLang="en-US" dirty="0"/>
              <a:t>参照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116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手引き</a:t>
            </a:r>
            <a:r>
              <a:rPr kumimoji="1" lang="ja-JP" altLang="en-US" dirty="0" err="1"/>
              <a:t>ｐ</a:t>
            </a:r>
            <a:r>
              <a:rPr kumimoji="1" lang="en-US" altLang="ja-JP" dirty="0"/>
              <a:t>40</a:t>
            </a:r>
            <a:r>
              <a:rPr kumimoji="1" lang="ja-JP" altLang="en-US" dirty="0"/>
              <a:t>参照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45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手引き</a:t>
            </a:r>
            <a:r>
              <a:rPr kumimoji="1" lang="ja-JP" altLang="en-US" dirty="0" err="1"/>
              <a:t>ｐ</a:t>
            </a:r>
            <a:r>
              <a:rPr kumimoji="1" lang="en-US" altLang="ja-JP" dirty="0"/>
              <a:t>42.43</a:t>
            </a:r>
            <a:r>
              <a:rPr kumimoji="1" lang="ja-JP" altLang="en-US" dirty="0"/>
              <a:t>参照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3749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手引き</a:t>
            </a:r>
            <a:r>
              <a:rPr kumimoji="1" lang="ja-JP" altLang="en-US" dirty="0" err="1"/>
              <a:t>ｐ</a:t>
            </a:r>
            <a:r>
              <a:rPr kumimoji="1" lang="en-US" altLang="ja-JP" dirty="0"/>
              <a:t>44</a:t>
            </a:r>
            <a:r>
              <a:rPr kumimoji="1" lang="ja-JP" altLang="en-US" dirty="0"/>
              <a:t>参照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1460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手引き</a:t>
            </a:r>
            <a:r>
              <a:rPr kumimoji="1" lang="ja-JP" altLang="en-US" dirty="0" err="1"/>
              <a:t>ｐ</a:t>
            </a:r>
            <a:r>
              <a:rPr kumimoji="1" lang="en-US" altLang="ja-JP" dirty="0"/>
              <a:t>45</a:t>
            </a:r>
            <a:r>
              <a:rPr kumimoji="1" lang="ja-JP" altLang="en-US" dirty="0"/>
              <a:t>参照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3347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手引き</a:t>
            </a:r>
            <a:r>
              <a:rPr kumimoji="1" lang="ja-JP" altLang="en-US" dirty="0" err="1"/>
              <a:t>ｐ</a:t>
            </a:r>
            <a:r>
              <a:rPr kumimoji="1" lang="en-US" altLang="ja-JP" dirty="0"/>
              <a:t>46</a:t>
            </a:r>
            <a:r>
              <a:rPr kumimoji="1" lang="ja-JP" altLang="en-US" dirty="0"/>
              <a:t>参照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474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768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手引き</a:t>
            </a:r>
            <a:r>
              <a:rPr kumimoji="1" lang="ja-JP" altLang="en-US" dirty="0" err="1"/>
              <a:t>ｐ</a:t>
            </a:r>
            <a:r>
              <a:rPr kumimoji="1" lang="en-US" altLang="ja-JP" dirty="0"/>
              <a:t>26</a:t>
            </a:r>
            <a:r>
              <a:rPr kumimoji="1" lang="ja-JP" altLang="en-US" dirty="0"/>
              <a:t>参照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691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639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変更なし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423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ほぼ変更なし（若干、文言の調整のみ）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435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変更なし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856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変更なし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859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変更なし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59D5F3-4E5E-44BC-8D75-79D45E2059C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49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25E9-5371-44FE-9B0B-6BF72711983E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EDA83-AA64-4A4D-8BB1-55C735C2E45B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8128-2BB8-4568-9B55-0A11151A142F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4216-CEC5-48DC-B620-3A636A0C63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70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5DD8-29B8-40BE-8878-6F0451B0AF0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54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3E9F-8331-4EC6-865E-08807F757E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22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BCE1-9366-465E-A10A-ADA9E029D79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80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E108-CB87-4A8E-A442-5E12C9A1AC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4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2A3E-8088-4EBA-933A-24EA57AEF5E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23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C40B0-E5CB-466D-9F02-FB0B48BC03E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61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DADE-A280-4117-A713-198872C7939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9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A215-471C-49C7-A5CF-85A66AA26636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754A-10F2-404E-8979-A233785DE3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65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EC6B-C450-4172-98AA-AFA915A6357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83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33C6-FDF4-4035-B658-5BE1B9F4B2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4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606E-59EC-4BA1-9C14-4092B00BC8F8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0056-E630-44C3-A237-FA262099B16A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B4394-9B99-4EDB-A510-4FE4E031E775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48360-FA04-4575-8ACA-B58BDB139B25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016D-0594-4D56-A76B-85D839020D55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7263-58BC-4012-AEEC-65546A2D789C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8780-ACE3-4679-BD70-8E3E11086A75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061BE-6A08-48A8-B1B1-9D39C66D4275}" type="datetime1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3B2E1-ECDF-48C8-A9FE-6C51955D08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7F639-9113-4D85-AD5F-318B7D762C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2023/5/16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96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84D8D0BB-F9FD-4E01-89C8-910E00DC3C31}"/>
              </a:ext>
            </a:extLst>
          </p:cNvPr>
          <p:cNvSpPr txBox="1">
            <a:spLocks/>
          </p:cNvSpPr>
          <p:nvPr/>
        </p:nvSpPr>
        <p:spPr>
          <a:xfrm>
            <a:off x="457200" y="220588"/>
            <a:ext cx="8229600" cy="6304756"/>
          </a:xfrm>
          <a:prstGeom prst="rect">
            <a:avLst/>
          </a:prstGeom>
          <a:solidFill>
            <a:srgbClr val="FFFF00"/>
          </a:solidFill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1-3</a:t>
            </a:r>
            <a:r>
              <a:rPr lang="ja-JP" altLang="en-US" sz="48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グループ討議</a:t>
            </a:r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1742" y="3573016"/>
            <a:ext cx="9144000" cy="1584176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ja-JP" altLang="en-US" sz="4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薬局が地域の資源と</a:t>
            </a:r>
            <a:endParaRPr lang="en-US" altLang="ja-JP" sz="40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0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どのように繋がるか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71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563158" y="170552"/>
            <a:ext cx="8229600" cy="789459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solidFill>
                  <a:srgbClr val="7030A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ケーススタディ　例題</a:t>
            </a:r>
            <a:endParaRPr kumimoji="1" lang="ja-JP" altLang="en-US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019655" y="891302"/>
            <a:ext cx="2880320" cy="111239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治療を継続しつつ、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家族の支えを得ながら、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復職している。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5163706" y="3835303"/>
            <a:ext cx="371259" cy="19284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2817499" y="4739709"/>
            <a:ext cx="377574" cy="2808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17" idx="4"/>
            <a:endCxn id="58" idx="0"/>
          </p:cNvCxnSpPr>
          <p:nvPr/>
        </p:nvCxnSpPr>
        <p:spPr>
          <a:xfrm>
            <a:off x="4221740" y="5185780"/>
            <a:ext cx="5799" cy="2357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5190565" y="4884982"/>
            <a:ext cx="317542" cy="2578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17" idx="1"/>
            <a:endCxn id="36" idx="3"/>
          </p:cNvCxnSpPr>
          <p:nvPr/>
        </p:nvCxnSpPr>
        <p:spPr>
          <a:xfrm flipH="1" flipV="1">
            <a:off x="2985949" y="3488418"/>
            <a:ext cx="382548" cy="4066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4171950" y="3383528"/>
            <a:ext cx="2123" cy="2740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3375463" y="2922701"/>
            <a:ext cx="1626844" cy="4677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メンタル面は？</a:t>
            </a:r>
          </a:p>
        </p:txBody>
      </p:sp>
      <p:cxnSp>
        <p:nvCxnSpPr>
          <p:cNvPr id="15" name="直線矢印コネクタ 14"/>
          <p:cNvCxnSpPr>
            <a:endCxn id="16" idx="2"/>
          </p:cNvCxnSpPr>
          <p:nvPr/>
        </p:nvCxnSpPr>
        <p:spPr>
          <a:xfrm flipH="1" flipV="1">
            <a:off x="3739218" y="2693399"/>
            <a:ext cx="246221" cy="2293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3136466" y="2093642"/>
            <a:ext cx="1205503" cy="5997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患者の会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76766" y="96026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目標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77" name="グループ化 76"/>
          <p:cNvGrpSpPr/>
          <p:nvPr/>
        </p:nvGrpSpPr>
        <p:grpSpPr>
          <a:xfrm>
            <a:off x="3015072" y="3673612"/>
            <a:ext cx="2413335" cy="1512168"/>
            <a:chOff x="3041554" y="3945069"/>
            <a:chExt cx="2413335" cy="1512168"/>
          </a:xfrm>
        </p:grpSpPr>
        <p:sp>
          <p:nvSpPr>
            <p:cNvPr id="17" name="円/楕円 16"/>
            <p:cNvSpPr/>
            <p:nvPr/>
          </p:nvSpPr>
          <p:spPr>
            <a:xfrm>
              <a:off x="3041554" y="3945069"/>
              <a:ext cx="2413335" cy="1512168"/>
            </a:xfrm>
            <a:prstGeom prst="ellips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1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乳がん治療中の妻は、最近ふさぎ込みがちで、食欲も落ちている。</a:t>
              </a:r>
              <a:endParaRPr lang="en-US" altLang="ja-JP" sz="11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100" b="1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家族間の会話も少なくなった。本人は職場復帰を望んでいる。</a:t>
              </a:r>
            </a:p>
            <a:p>
              <a:pPr algn="ctr"/>
              <a:endParaRPr lang="ja-JP" alt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667739" y="4008932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</a:t>
              </a:r>
              <a:r>
                <a:rPr lang="en-US" altLang="ja-JP" dirty="0">
                  <a:solidFill>
                    <a:prstClr val="black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  <a:endPara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672884" y="940443"/>
            <a:ext cx="279950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・４０代後半、女性</a:t>
            </a:r>
            <a:endParaRPr lang="en-US" altLang="ja-JP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・化学療法中</a:t>
            </a:r>
            <a:endParaRPr lang="en-US" altLang="ja-JP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・治療経過良好</a:t>
            </a:r>
            <a:endParaRPr lang="en-US" altLang="ja-JP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・夫婦共稼ぎ</a:t>
            </a:r>
            <a:endParaRPr lang="en-US" altLang="ja-JP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・子供２人（小中学生）</a:t>
            </a:r>
            <a:endParaRPr lang="en-US" altLang="ja-JP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・持ち家あり</a:t>
            </a:r>
            <a:endParaRPr lang="en-US" altLang="ja-JP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693143" y="3254565"/>
            <a:ext cx="1292806" cy="4677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就業支援は？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5534038" y="3598966"/>
            <a:ext cx="1874961" cy="4677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治療内容や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再発への不安？</a:t>
            </a:r>
          </a:p>
          <a:p>
            <a:pPr algn="ctr"/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 flipV="1">
            <a:off x="7014525" y="3203833"/>
            <a:ext cx="478716" cy="4036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7120035" y="2736128"/>
            <a:ext cx="1882618" cy="46770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セカンドオピニオン</a:t>
            </a:r>
          </a:p>
        </p:txBody>
      </p:sp>
      <p:sp>
        <p:nvSpPr>
          <p:cNvPr id="56" name="正方形/長方形 55"/>
          <p:cNvSpPr/>
          <p:nvPr/>
        </p:nvSpPr>
        <p:spPr>
          <a:xfrm>
            <a:off x="1553512" y="5018856"/>
            <a:ext cx="1641561" cy="4677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食べられてる</a:t>
            </a:r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?</a:t>
            </a:r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5075347" y="5142794"/>
            <a:ext cx="1242317" cy="4677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育児は？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3630477" y="5421504"/>
            <a:ext cx="1194123" cy="4677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お金は</a:t>
            </a:r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?</a:t>
            </a:r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976766" y="6014116"/>
            <a:ext cx="2450058" cy="71430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市町村の提供する学童保育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近隣コミュニティや</a:t>
            </a:r>
            <a:r>
              <a:rPr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NPO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の子供の預かりサービス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4" name="直線矢印コネクタ 63"/>
          <p:cNvCxnSpPr/>
          <p:nvPr/>
        </p:nvCxnSpPr>
        <p:spPr>
          <a:xfrm>
            <a:off x="5901806" y="5629815"/>
            <a:ext cx="361161" cy="32132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1500519" y="5761001"/>
            <a:ext cx="1052753" cy="43532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食事相談</a:t>
            </a:r>
          </a:p>
          <a:p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7" name="直線矢印コネクタ 66"/>
          <p:cNvCxnSpPr/>
          <p:nvPr/>
        </p:nvCxnSpPr>
        <p:spPr>
          <a:xfrm flipH="1">
            <a:off x="2061882" y="5492727"/>
            <a:ext cx="242600" cy="2520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/>
          <p:cNvSpPr/>
          <p:nvPr/>
        </p:nvSpPr>
        <p:spPr>
          <a:xfrm>
            <a:off x="3215989" y="6134159"/>
            <a:ext cx="2098059" cy="66056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一部負担金減免</a:t>
            </a: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制度</a:t>
            </a:r>
            <a:endParaRPr lang="en-US" altLang="zh-TW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zh-TW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高額医療費貸付制度</a:t>
            </a:r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zh-TW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高額療養費制度</a:t>
            </a:r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4235481" y="5889209"/>
            <a:ext cx="0" cy="2613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大かっこ 88"/>
          <p:cNvSpPr/>
          <p:nvPr/>
        </p:nvSpPr>
        <p:spPr>
          <a:xfrm>
            <a:off x="563158" y="979679"/>
            <a:ext cx="2301275" cy="1103668"/>
          </a:xfrm>
          <a:prstGeom prst="bracketPair">
            <a:avLst>
              <a:gd name="adj" fmla="val 1062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19478" y="6008456"/>
            <a:ext cx="1153510" cy="65088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健康食品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サプリメント</a:t>
            </a:r>
          </a:p>
          <a:p>
            <a:endParaRPr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2968" y="4489084"/>
            <a:ext cx="1114510" cy="51162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歯科受診勧奨</a:t>
            </a:r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1782791" y="4056450"/>
            <a:ext cx="1099570" cy="6033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副作用？</a:t>
            </a:r>
            <a:endParaRPr lang="en-US" altLang="ja-JP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zh-CN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味覚障害</a:t>
            </a:r>
          </a:p>
          <a:p>
            <a:pPr algn="ctr"/>
            <a:r>
              <a:rPr lang="zh-CN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口内炎 等</a:t>
            </a:r>
            <a:r>
              <a:rPr lang="ja-JP" altLang="en-US" sz="1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1319184" y="2228852"/>
            <a:ext cx="1531422" cy="69413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ハローワークや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会社の社労士への相談</a:t>
            </a:r>
          </a:p>
          <a:p>
            <a:endParaRPr lang="ja-JP" altLang="en-US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901806" y="4444830"/>
            <a:ext cx="1812653" cy="4677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抗がん剤使用による脱毛？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7195000" y="5226426"/>
            <a:ext cx="1721986" cy="46770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カツラの貸し出しサービス</a:t>
            </a:r>
          </a:p>
        </p:txBody>
      </p:sp>
      <p:cxnSp>
        <p:nvCxnSpPr>
          <p:cNvPr id="59" name="直線矢印コネクタ 58"/>
          <p:cNvCxnSpPr>
            <a:endCxn id="53" idx="1"/>
          </p:cNvCxnSpPr>
          <p:nvPr/>
        </p:nvCxnSpPr>
        <p:spPr>
          <a:xfrm>
            <a:off x="5414254" y="4533427"/>
            <a:ext cx="487552" cy="1452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endCxn id="54" idx="0"/>
          </p:cNvCxnSpPr>
          <p:nvPr/>
        </p:nvCxnSpPr>
        <p:spPr>
          <a:xfrm>
            <a:off x="7408999" y="4921178"/>
            <a:ext cx="646994" cy="3052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2332576" y="4678682"/>
            <a:ext cx="0" cy="3418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 flipH="1">
            <a:off x="1272988" y="6008456"/>
            <a:ext cx="227532" cy="18787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 flipH="1" flipV="1">
            <a:off x="1168288" y="4726609"/>
            <a:ext cx="516462" cy="2939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 flipH="1" flipV="1">
            <a:off x="2198019" y="2929153"/>
            <a:ext cx="298854" cy="3346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408255" y="3748638"/>
            <a:ext cx="1050285" cy="5005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副作用被害救済制度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119478" y="3007985"/>
            <a:ext cx="1114510" cy="51162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対象薬剤か？</a:t>
            </a:r>
          </a:p>
        </p:txBody>
      </p:sp>
      <p:cxnSp>
        <p:nvCxnSpPr>
          <p:cNvPr id="52" name="直線矢印コネクタ 51"/>
          <p:cNvCxnSpPr>
            <a:endCxn id="48" idx="3"/>
          </p:cNvCxnSpPr>
          <p:nvPr/>
        </p:nvCxnSpPr>
        <p:spPr>
          <a:xfrm flipH="1" flipV="1">
            <a:off x="1458540" y="3998908"/>
            <a:ext cx="324251" cy="2206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V="1">
            <a:off x="801050" y="3515088"/>
            <a:ext cx="2353" cy="2223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正方形/長方形 54"/>
          <p:cNvSpPr/>
          <p:nvPr/>
        </p:nvSpPr>
        <p:spPr>
          <a:xfrm>
            <a:off x="4399555" y="1326540"/>
            <a:ext cx="1205503" cy="59975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心療内科</a:t>
            </a:r>
          </a:p>
        </p:txBody>
      </p:sp>
      <p:cxnSp>
        <p:nvCxnSpPr>
          <p:cNvPr id="65" name="直線矢印コネクタ 64"/>
          <p:cNvCxnSpPr>
            <a:endCxn id="55" idx="2"/>
          </p:cNvCxnSpPr>
          <p:nvPr/>
        </p:nvCxnSpPr>
        <p:spPr>
          <a:xfrm flipV="1">
            <a:off x="4399555" y="1926297"/>
            <a:ext cx="602752" cy="9702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>
            <a:stCxn id="17" idx="2"/>
            <a:endCxn id="47" idx="3"/>
          </p:cNvCxnSpPr>
          <p:nvPr/>
        </p:nvCxnSpPr>
        <p:spPr>
          <a:xfrm flipH="1" flipV="1">
            <a:off x="2882361" y="4358135"/>
            <a:ext cx="132711" cy="7156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3143965" y="1664764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prstClr val="black"/>
                </a:solidFill>
              </a:rPr>
              <a:t>解決方法や</a:t>
            </a:r>
            <a:endParaRPr lang="en-US" altLang="ja-JP" sz="1000" b="1" dirty="0">
              <a:solidFill>
                <a:prstClr val="black"/>
              </a:solidFill>
            </a:endParaRPr>
          </a:p>
          <a:p>
            <a:r>
              <a:rPr lang="ja-JP" altLang="en-US" sz="1000" b="1" dirty="0">
                <a:solidFill>
                  <a:prstClr val="black"/>
                </a:solidFill>
              </a:rPr>
              <a:t>連携先　等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980583" y="2878740"/>
            <a:ext cx="16821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prstClr val="black"/>
                </a:solidFill>
              </a:rPr>
              <a:t>その人に発生すると想像される、健康上・生活上の問題点・心配事（潜在ニーズ）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04248" y="6453336"/>
            <a:ext cx="2057400" cy="365125"/>
          </a:xfrm>
        </p:spPr>
        <p:txBody>
          <a:bodyPr/>
          <a:lstStyle/>
          <a:p>
            <a:fld id="{3E08A317-5F94-4681-A6C0-633550E74E5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36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39552" y="1412776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個⼈作業</a:t>
            </a:r>
          </a:p>
          <a:p>
            <a:pPr algn="ctr"/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3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まずは個⼈ごとに、考えられる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3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問題点や相談者のニーズを推測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3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してケーススタディの作業⽤紙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3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に記⼊してください。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299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551563"/>
            <a:ext cx="84969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グループ討議</a:t>
            </a:r>
            <a:endParaRPr lang="en-US" altLang="ja-JP" sz="54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4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3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グループ内で意見交換しながら</a:t>
            </a:r>
          </a:p>
          <a:p>
            <a:pPr lvl="3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対応策を検討してください</a:t>
            </a:r>
            <a:b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（各自、作業⽤紙への記入をしながら）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77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71600" y="3391832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討議内容を発表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AAD673-D9F0-4CBE-91FB-9CBF0FA0C7A7}"/>
              </a:ext>
            </a:extLst>
          </p:cNvPr>
          <p:cNvSpPr/>
          <p:nvPr/>
        </p:nvSpPr>
        <p:spPr>
          <a:xfrm>
            <a:off x="971600" y="1619567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　表</a:t>
            </a:r>
            <a:endParaRPr lang="en-US" altLang="ja-JP" sz="60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75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27584" y="3429000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グループで討議した内容や作業⽤紙をもとに、レポート用紙の「</a:t>
            </a:r>
            <a:r>
              <a:rPr lang="en-US" altLang="ja-JP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」に</a:t>
            </a:r>
            <a:endParaRPr lang="en-US" altLang="ja-JP" sz="3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2"/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記⼊してください。</a:t>
            </a:r>
            <a:endParaRPr lang="en-US" altLang="ja-JP" sz="3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  <a:endParaRPr lang="ja-JP" altLang="en-US" sz="30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62360F-12A2-4849-84BE-86FFF6D30A08}"/>
              </a:ext>
            </a:extLst>
          </p:cNvPr>
          <p:cNvSpPr/>
          <p:nvPr/>
        </p:nvSpPr>
        <p:spPr>
          <a:xfrm>
            <a:off x="971600" y="1340768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演習のまとめ</a:t>
            </a:r>
            <a:endParaRPr lang="en-US" altLang="ja-JP" sz="48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8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（レポート記入）</a:t>
            </a:r>
            <a:endParaRPr lang="en-US" altLang="ja-JP" sz="60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250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84D8D0BB-F9FD-4E01-89C8-910E00DC3C31}"/>
              </a:ext>
            </a:extLst>
          </p:cNvPr>
          <p:cNvSpPr txBox="1">
            <a:spLocks/>
          </p:cNvSpPr>
          <p:nvPr/>
        </p:nvSpPr>
        <p:spPr>
          <a:xfrm>
            <a:off x="457200" y="220588"/>
            <a:ext cx="8229600" cy="6304756"/>
          </a:xfrm>
          <a:prstGeom prst="rect">
            <a:avLst/>
          </a:prstGeom>
          <a:solidFill>
            <a:srgbClr val="FFFF00"/>
          </a:solidFill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48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まとめ</a:t>
            </a:r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F28088-B496-47A8-A26D-2A534B57388A}"/>
              </a:ext>
            </a:extLst>
          </p:cNvPr>
          <p:cNvSpPr/>
          <p:nvPr/>
        </p:nvSpPr>
        <p:spPr>
          <a:xfrm>
            <a:off x="251520" y="3170584"/>
            <a:ext cx="8784976" cy="2346647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私たちの目指す</a:t>
            </a:r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健康サポート薬局</a:t>
            </a:r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4510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980728"/>
            <a:ext cx="849694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グループ討議</a:t>
            </a:r>
            <a:endParaRPr lang="en-US" altLang="ja-JP" sz="54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4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3"/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「今私たちに何ができるか」</a:t>
            </a:r>
          </a:p>
          <a:p>
            <a:pPr lvl="3"/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「実際に明日から何ができるか」</a:t>
            </a:r>
          </a:p>
          <a:p>
            <a:pPr lvl="2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を具体的にイメージし、健康サポート薬局としてどんな活動ができるか話し合いましょう。</a:t>
            </a:r>
          </a:p>
          <a:p>
            <a:pPr algn="ctr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398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AAD673-D9F0-4CBE-91FB-9CBF0FA0C7A7}"/>
              </a:ext>
            </a:extLst>
          </p:cNvPr>
          <p:cNvSpPr/>
          <p:nvPr/>
        </p:nvSpPr>
        <p:spPr>
          <a:xfrm>
            <a:off x="971600" y="1619567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　表</a:t>
            </a:r>
            <a:endParaRPr lang="en-US" altLang="ja-JP" sz="60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0C3A110-4EFF-4FA1-B9A6-7E022DC6A8C5}"/>
              </a:ext>
            </a:extLst>
          </p:cNvPr>
          <p:cNvSpPr/>
          <p:nvPr/>
        </p:nvSpPr>
        <p:spPr>
          <a:xfrm>
            <a:off x="558585" y="443188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646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11560" y="2883708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今日の講義、演習を通じて、</a:t>
            </a:r>
            <a:br>
              <a:rPr lang="en-US" altLang="ja-JP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自身の考える健康サポート薬局の役割や業務、今後の意欲等について考えましょう。</a:t>
            </a:r>
          </a:p>
          <a:p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</a:p>
          <a:p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レポート用紙の「</a:t>
            </a:r>
            <a:r>
              <a:rPr lang="en-US" altLang="ja-JP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」に記入してください</a:t>
            </a:r>
          </a:p>
          <a:p>
            <a:pPr algn="ctr"/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3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62360F-12A2-4849-84BE-86FFF6D30A08}"/>
              </a:ext>
            </a:extLst>
          </p:cNvPr>
          <p:cNvSpPr/>
          <p:nvPr/>
        </p:nvSpPr>
        <p:spPr>
          <a:xfrm>
            <a:off x="971600" y="942701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まとめ</a:t>
            </a:r>
            <a:endParaRPr lang="en-US" altLang="ja-JP" sz="48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48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（レポート記入）</a:t>
            </a:r>
            <a:endParaRPr lang="en-US" altLang="ja-JP" sz="48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654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AAD673-D9F0-4CBE-91FB-9CBF0FA0C7A7}"/>
              </a:ext>
            </a:extLst>
          </p:cNvPr>
          <p:cNvSpPr/>
          <p:nvPr/>
        </p:nvSpPr>
        <p:spPr>
          <a:xfrm>
            <a:off x="971600" y="2276015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おわりに</a:t>
            </a:r>
            <a:endParaRPr lang="en-US" altLang="ja-JP" sz="60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08520" y="404664"/>
            <a:ext cx="9144000" cy="377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グループ討議</a:t>
            </a:r>
            <a:endParaRPr lang="en-US" altLang="ja-JP" sz="54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これまでの講義を踏まえ、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自身が考える健康サポート薬局とは？</a:t>
            </a:r>
            <a:endParaRPr lang="en-US" altLang="ja-JP" sz="3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どのような、何ができる薬局か？</a:t>
            </a:r>
            <a:endParaRPr lang="en-US" altLang="ja-JP" sz="3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ja-JP" altLang="en-US" sz="3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どのような地域の関係者・機関と連携していくか？</a:t>
            </a:r>
            <a:endParaRPr lang="en-US" altLang="ja-JP" sz="3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まずは自由に話し合ってみましょう。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51520" y="4497000"/>
            <a:ext cx="4176464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44000" rtlCol="0" anchor="ctr"/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このグループ討議はブレインストーミング的に行ってください。グループで結論をまとめる必要はありません。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0" y="5589240"/>
            <a:ext cx="4176464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44000" rtlCol="0" anchor="ctr"/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自由に意見を出し合いながら、健康サポート薬局として地域で活動する自分自身を思い浮かべてください。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61088" y="4497000"/>
            <a:ext cx="4176464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自身が事前に調べた地域資源の資料も活用してください。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61088" y="5589240"/>
            <a:ext cx="4176464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tIns="144000" rtlCol="0" anchor="ctr"/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グループ討議をしながら、各自、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レポート用紙の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②に感じたことを記入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してください。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322850" y="692696"/>
            <a:ext cx="1489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16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28288" y="2060848"/>
            <a:ext cx="86874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では、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司会の先生の指示に従い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簡単な自己紹介の後、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討議を開始してください。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</a:p>
          <a:p>
            <a:pPr algn="ctr"/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821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84D8D0BB-F9FD-4E01-89C8-910E00DC3C31}"/>
              </a:ext>
            </a:extLst>
          </p:cNvPr>
          <p:cNvSpPr txBox="1">
            <a:spLocks/>
          </p:cNvSpPr>
          <p:nvPr/>
        </p:nvSpPr>
        <p:spPr>
          <a:xfrm>
            <a:off x="457200" y="220588"/>
            <a:ext cx="8229600" cy="6304756"/>
          </a:xfrm>
          <a:prstGeom prst="rect">
            <a:avLst/>
          </a:prstGeom>
          <a:solidFill>
            <a:srgbClr val="FFFF00"/>
          </a:solidFill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48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演習</a:t>
            </a:r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F28088-B496-47A8-A26D-2A534B57388A}"/>
              </a:ext>
            </a:extLst>
          </p:cNvPr>
          <p:cNvSpPr/>
          <p:nvPr/>
        </p:nvSpPr>
        <p:spPr>
          <a:xfrm>
            <a:off x="457200" y="3170584"/>
            <a:ext cx="8579296" cy="2346647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r>
              <a:rPr lang="ja-JP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地域包括ケアシステムの中で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健康サポート薬局としての役割を発揮するための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各職種・機関との連携による対応等に関する演習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220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09343" y="476672"/>
            <a:ext cx="8229600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 anchorCtr="1">
            <a:normAutofit/>
          </a:bodyPr>
          <a:lstStyle>
            <a:lvl1pPr algn="ctr">
              <a:spcBef>
                <a:spcPct val="0"/>
              </a:spcBef>
              <a:buNone/>
              <a:defRPr sz="4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eaLnBrk="1" hangingPunct="1">
              <a:defRPr kumimoj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 kumimoj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 kumimoj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 kumimoj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 kumimoj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 kumimoj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 kumimoj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 kumimoji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演習の達成目標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59" y="1844824"/>
            <a:ext cx="8327383" cy="4380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地域包括ケアシステムにおける当該地域の医療・保健・介護・福祉の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資源と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役割の現状について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、地域住民の目線でわかりやすく説明できる。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14350" indent="-514350">
              <a:lnSpc>
                <a:spcPts val="1600"/>
              </a:lnSpc>
              <a:buFont typeface="+mj-lt"/>
              <a:buAutoNum type="arabicPeriod"/>
            </a:pP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薬局利用者から健康の保持・増進に関する相談等を受けた際、適切な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職種・機関へ紹介することができる。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14350" indent="-514350">
              <a:lnSpc>
                <a:spcPts val="1600"/>
              </a:lnSpc>
              <a:buFont typeface="+mj-lt"/>
              <a:buAutoNum type="arabicPeriod"/>
            </a:pP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514350" indent="-514350">
              <a:buFont typeface="+mj-lt"/>
              <a:buAutoNum type="arabicPeriod"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地域包括ケアシステムの中で、各職種・機関と連携した対応を行うことができる。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09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進め方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858814"/>
            <a:ext cx="8229600" cy="4666530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8-9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名のグループ形式で⾏います。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グループ討議を⾏いつつも、作業用紙への記入などの</a:t>
            </a:r>
            <a:r>
              <a:rPr lang="ja-JP" altLang="en-US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作業そのものは個⼈ベース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で⾏っていただきますので、個々での記録もお願いします。</a:t>
            </a: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進行役、進行役補佐がグループをまわるのでわからないことがあれば聞いてください。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グループ討議・発表の後にレポート記入の時間を設けます。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endParaRPr lang="en-US" altLang="ja-JP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68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75556" y="2492896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b="1" dirty="0">
                <a:solidFill>
                  <a:srgbClr val="0000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ケーススタディ</a:t>
            </a:r>
          </a:p>
          <a:p>
            <a:pPr algn="ctr"/>
            <a:endParaRPr lang="en-US" altLang="ja-JP" sz="6000" b="1" dirty="0">
              <a:solidFill>
                <a:srgbClr val="0000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A68BDBA-666A-45D9-B041-4B63F3FFFAC2}"/>
              </a:ext>
            </a:extLst>
          </p:cNvPr>
          <p:cNvSpPr/>
          <p:nvPr/>
        </p:nvSpPr>
        <p:spPr>
          <a:xfrm>
            <a:off x="558585" y="443188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95536" y="1556792"/>
            <a:ext cx="8291264" cy="51985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ある背景を抱えた人物を題材に、その人物に発生しうる健康上・生活上の問題点などを推測し、課題解決に向けたケーススタディを行います。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各グループに指定された「ケーススタディ題材」を用いて、作業用紙を用いて対応を討議しながら、作業を進めます。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グループ討議をしながら、自身の気づき・対応等を作業用紙に書き込んでいきます。グループで一つの結論とする必要はありません。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したがってグループ内で「書記」などを決める必要はありませんが「進⾏役」は決めてください。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1200"/>
              </a:spcBef>
            </a:pP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57200" y="260648"/>
            <a:ext cx="8229600" cy="922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 anchorCtr="1"/>
          <a:lstStyle>
            <a:defPPr>
              <a:defRPr lang="ja-JP"/>
            </a:defPPr>
            <a:lvl1pPr algn="ctr">
              <a:spcBef>
                <a:spcPct val="0"/>
              </a:spcBef>
              <a:buNone/>
              <a:defRPr sz="4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ケーススタディの進め方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87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88796" y="1844824"/>
            <a:ext cx="8043644" cy="2448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一人暮らしの母が元気がなく、閉じこもりがちになってきました。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68865" y="6114782"/>
            <a:ext cx="65527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＜人物の情報がほとんどない状況・・・何からスタートするか？＞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FC1BDDFF-2297-4498-A776-F87F92FE5AA0}"/>
              </a:ext>
            </a:extLst>
          </p:cNvPr>
          <p:cNvSpPr txBox="1">
            <a:spLocks/>
          </p:cNvSpPr>
          <p:nvPr/>
        </p:nvSpPr>
        <p:spPr>
          <a:xfrm>
            <a:off x="457200" y="332656"/>
            <a:ext cx="8229600" cy="9221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>
            <a:defPPr>
              <a:defRPr lang="ja-JP"/>
            </a:defPPr>
            <a:lvl1pPr algn="ctr">
              <a:spcBef>
                <a:spcPct val="0"/>
              </a:spcBef>
              <a:buNone/>
              <a:defRPr sz="4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ケーススタディの題材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3B2E1-ECDF-48C8-A9FE-6C51955D08E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25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87__x66f8__x65e5__x4ed8_ xmlns="6d9fae2d-d4b2-415b-97ca-6ba111cc43ae" xsi:nil="true"/>
    <_x5099__x8003_ xmlns="6d9fae2d-d4b2-415b-97ca-6ba111cc43ae" xsi:nil="true"/>
    <_x5185__x5bb9_ xmlns="6d9fae2d-d4b2-415b-97ca-6ba111cc43ae"/>
    <_x6587__x66f8__x767a__x756a_ xmlns="6d9fae2d-d4b2-415b-97ca-6ba111cc43ae" xsi:nil="true"/>
    <_x62c5__x5f53__x90e8__x7f72__x30fb__x62c5__x5f53__x8005__x7b49_ xmlns="6d9fae2d-d4b2-415b-97ca-6ba111cc43a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BE465A0668F944CB26186E18708DAEB" ma:contentTypeVersion="18" ma:contentTypeDescription="新しいドキュメントを作成します。" ma:contentTypeScope="" ma:versionID="5c3fcfa641a63c034dd6d6ffed30c2fc">
  <xsd:schema xmlns:xsd="http://www.w3.org/2001/XMLSchema" xmlns:xs="http://www.w3.org/2001/XMLSchema" xmlns:p="http://schemas.microsoft.com/office/2006/metadata/properties" xmlns:ns2="6d9fae2d-d4b2-415b-97ca-6ba111cc43ae" xmlns:ns3="5e07fa76-565f-4486-849f-148f29578655" targetNamespace="http://schemas.microsoft.com/office/2006/metadata/properties" ma:root="true" ma:fieldsID="6d844657f22d359f91bdee67d400f5d3" ns2:_="" ns3:_="">
    <xsd:import namespace="6d9fae2d-d4b2-415b-97ca-6ba111cc43ae"/>
    <xsd:import namespace="5e07fa76-565f-4486-849f-148f29578655"/>
    <xsd:element name="properties">
      <xsd:complexType>
        <xsd:sequence>
          <xsd:element name="documentManagement">
            <xsd:complexType>
              <xsd:all>
                <xsd:element ref="ns2:_x5185__x5bb9_" minOccurs="0"/>
                <xsd:element ref="ns2:_x6587__x66f8__x65e5__x4ed8_" minOccurs="0"/>
                <xsd:element ref="ns2:_x6587__x66f8__x767a__x756a_" minOccurs="0"/>
                <xsd:element ref="ns2:_x62c5__x5f53__x90e8__x7f72__x30fb__x62c5__x5f53__x8005__x7b49_" minOccurs="0"/>
                <xsd:element ref="ns2:_x5099__x8003_" minOccurs="0"/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fae2d-d4b2-415b-97ca-6ba111cc43ae" elementFormDefault="qualified">
    <xsd:import namespace="http://schemas.microsoft.com/office/2006/documentManagement/types"/>
    <xsd:import namespace="http://schemas.microsoft.com/office/infopath/2007/PartnerControls"/>
    <xsd:element name="_x5185__x5bb9_" ma:index="1" nillable="true" ma:displayName="内容" ma:internalName="_x5185__x5bb9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一般文書"/>
                    <xsd:enumeration value="要回答文書"/>
                    <xsd:enumeration value="至急文書"/>
                  </xsd:restriction>
                </xsd:simpleType>
              </xsd:element>
            </xsd:sequence>
          </xsd:extension>
        </xsd:complexContent>
      </xsd:complexType>
    </xsd:element>
    <xsd:element name="_x6587__x66f8__x65e5__x4ed8_" ma:index="2" nillable="true" ma:displayName="文書日付" ma:format="DateOnly" ma:internalName="_x6587__x66f8__x65e5__x4ed8_">
      <xsd:simpleType>
        <xsd:restriction base="dms:DateTime"/>
      </xsd:simpleType>
    </xsd:element>
    <xsd:element name="_x6587__x66f8__x767a__x756a_" ma:index="3" nillable="true" ma:displayName="文書発番" ma:description="通知文書の「発番」をご記入下さい。&#10;記入例：日薬発第10号／日薬業発第132号／事務連絡　など&#10;※数字は全て「半角」で統一して下さい。" ma:internalName="_x6587__x66f8__x767a__x756a_">
      <xsd:simpleType>
        <xsd:restriction base="dms:Text">
          <xsd:maxLength value="255"/>
        </xsd:restriction>
      </xsd:simpleType>
    </xsd:element>
    <xsd:element name="_x62c5__x5f53__x90e8__x7f72__x30fb__x62c5__x5f53__x8005__x7b49_" ma:index="4" nillable="true" ma:displayName="担当部署・担当者等" ma:description="記入例：○○部　□□課　担当：△△&#10;※必ず担当者名まで記載して下さい。　" ma:internalName="_x62c5__x5f53__x90e8__x7f72__x30fb__x62c5__x5f53__x8005__x7b49_">
      <xsd:simpleType>
        <xsd:restriction base="dms:Text">
          <xsd:maxLength value="255"/>
        </xsd:restriction>
      </xsd:simpleType>
    </xsd:element>
    <xsd:element name="_x5099__x8003_" ma:index="5" nillable="true" ma:displayName="備考" ma:description="特段の事項がありましたらご記入ください。" ma:internalName="_x5099__x8003_">
      <xsd:simpleType>
        <xsd:restriction base="dms:Note">
          <xsd:maxLength value="255"/>
        </xsd:restriction>
      </xsd:simpleType>
    </xsd:element>
    <xsd:element name="MediaServiceMetadata" ma:index="1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7fa76-565f-4486-849f-148f2957865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5" nillable="true" ma:displayName="共有のヒントのハッシュ" ma:internalName="SharingHintHash" ma:readOnly="true">
      <xsd:simpleType>
        <xsd:restriction base="dms:Text"/>
      </xsd:simple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7" nillable="true" ma:displayName="最新の共有 (ユーザー別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8" nillable="true" ma:displayName="最新の共有 (時間別)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コンテンツ タイプ"/>
        <xsd:element ref="dc:title" minOccurs="0" maxOccurs="1" ma:index="6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2AF674-70B7-4405-A535-4E7BA8D26D5C}">
  <ds:schemaRefs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5e07fa76-565f-4486-849f-148f29578655"/>
    <ds:schemaRef ds:uri="6d9fae2d-d4b2-415b-97ca-6ba111cc43ae"/>
  </ds:schemaRefs>
</ds:datastoreItem>
</file>

<file path=customXml/itemProps2.xml><?xml version="1.0" encoding="utf-8"?>
<ds:datastoreItem xmlns:ds="http://schemas.openxmlformats.org/officeDocument/2006/customXml" ds:itemID="{B928FBDC-AEDD-4812-97AC-8D3FAF0041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fae2d-d4b2-415b-97ca-6ba111cc43ae"/>
    <ds:schemaRef ds:uri="5e07fa76-565f-4486-849f-148f295786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76D17E-EC7B-4332-8911-FA95F1FBDA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1025</Words>
  <Application>Microsoft Office PowerPoint</Application>
  <PresentationFormat>画面に合わせる (4:3)</PresentationFormat>
  <Paragraphs>202</Paragraphs>
  <Slides>19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メイリオ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進め方</vt:lpstr>
      <vt:lpstr>PowerPoint プレゼンテーション</vt:lpstr>
      <vt:lpstr>PowerPoint プレゼンテーション</vt:lpstr>
      <vt:lpstr>PowerPoint プレゼンテーション</vt:lpstr>
      <vt:lpstr>ケーススタディ　例題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ケーススタディ　例題</dc:title>
  <dc:creator>abenin</dc:creator>
  <cp:lastModifiedBy>平岡 伸五</cp:lastModifiedBy>
  <cp:revision>85</cp:revision>
  <cp:lastPrinted>2017-11-01T01:16:09Z</cp:lastPrinted>
  <dcterms:created xsi:type="dcterms:W3CDTF">2016-05-12T10:58:51Z</dcterms:created>
  <dcterms:modified xsi:type="dcterms:W3CDTF">2023-05-16T05:42:53Z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0x010100FBE465A0668F944CB26186E18708DAEB</vt:lpwstr>
  </property>
</Properties>
</file>